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36"/>
  </p:notesMasterIdLst>
  <p:handoutMasterIdLst>
    <p:handoutMasterId r:id="rId37"/>
  </p:handoutMasterIdLst>
  <p:sldIdLst>
    <p:sldId id="383" r:id="rId2"/>
    <p:sldId id="356" r:id="rId3"/>
    <p:sldId id="360" r:id="rId4"/>
    <p:sldId id="420" r:id="rId5"/>
    <p:sldId id="426" r:id="rId6"/>
    <p:sldId id="421" r:id="rId7"/>
    <p:sldId id="422" r:id="rId8"/>
    <p:sldId id="425" r:id="rId9"/>
    <p:sldId id="423" r:id="rId10"/>
    <p:sldId id="424" r:id="rId11"/>
    <p:sldId id="361" r:id="rId12"/>
    <p:sldId id="370" r:id="rId13"/>
    <p:sldId id="403" r:id="rId14"/>
    <p:sldId id="404" r:id="rId15"/>
    <p:sldId id="405" r:id="rId16"/>
    <p:sldId id="406" r:id="rId17"/>
    <p:sldId id="407" r:id="rId18"/>
    <p:sldId id="367" r:id="rId19"/>
    <p:sldId id="400" r:id="rId20"/>
    <p:sldId id="379" r:id="rId21"/>
    <p:sldId id="411" r:id="rId22"/>
    <p:sldId id="413" r:id="rId23"/>
    <p:sldId id="384" r:id="rId24"/>
    <p:sldId id="385" r:id="rId25"/>
    <p:sldId id="366" r:id="rId26"/>
    <p:sldId id="368" r:id="rId27"/>
    <p:sldId id="389" r:id="rId28"/>
    <p:sldId id="388" r:id="rId29"/>
    <p:sldId id="337" r:id="rId30"/>
    <p:sldId id="345" r:id="rId31"/>
    <p:sldId id="346" r:id="rId32"/>
    <p:sldId id="347" r:id="rId33"/>
    <p:sldId id="348" r:id="rId34"/>
    <p:sldId id="349" r:id="rId35"/>
  </p:sldIdLst>
  <p:sldSz cx="12192000" cy="6858000"/>
  <p:notesSz cx="7315200" cy="96012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99CCFF"/>
    <a:srgbClr val="FF3300"/>
    <a:srgbClr val="33CC33"/>
    <a:srgbClr val="3333FF"/>
    <a:srgbClr val="FFFF00"/>
    <a:srgbClr val="CC00CC"/>
    <a:srgbClr val="FFCC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1" autoAdjust="0"/>
    <p:restoredTop sz="74115" autoAdjust="0"/>
  </p:normalViewPr>
  <p:slideViewPr>
    <p:cSldViewPr>
      <p:cViewPr>
        <p:scale>
          <a:sx n="128" d="100"/>
          <a:sy n="128" d="100"/>
        </p:scale>
        <p:origin x="-472" y="-2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89F97694-6472-446A-BE5B-F133C71BC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59C69F30-6CED-4CAB-8FA0-AD51C6EB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intermediate step in</a:t>
            </a:r>
            <a:r>
              <a:rPr lang="en-US" baseline="0" dirty="0"/>
              <a:t> derivation!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C883C370-8390-41AD-BA80-5C9B158C9E87}" type="slidenum">
              <a:rPr lang="en-US" smtClean="0"/>
              <a:pPr defTabSz="965200"/>
              <a:t>28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736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E919626C-E1E2-4DF5-8AA6-BC3142058A96}" type="slidenum">
              <a:rPr lang="en-US" smtClean="0"/>
              <a:pPr defTabSz="965200"/>
              <a:t>30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0086"/>
            <a:ext cx="5365352" cy="4320317"/>
          </a:xfrm>
          <a:noFill/>
          <a:ln/>
        </p:spPr>
        <p:txBody>
          <a:bodyPr lIns="94743" tIns="47371" rIns="94743" bIns="47371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219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3BDD-7DB4-4FE6-B7BE-096ACE1CEC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36BC-58BB-4D53-BE3D-CAFE603330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6983-D404-4630-AE92-91158E4DE9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09949-8294-417B-8CEF-7919E25A3D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F473-2930-4E27-9DE6-3CB8EA8A50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77489-1089-46B0-876A-68AC4A6FB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FAD75-B3B8-4438-B724-A09412E2CD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F60E9-D2FB-40BD-8DAB-9C48525AFD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07BF-9D23-46CE-9C7F-03972BEB57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B5E4D-0FE7-45EE-A80D-369438F132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BC86645-1A16-44AB-A4F2-3CFE29DE47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vmlDrawing" Target="../drawings/vmlDrawing2.vml"/><Relationship Id="rId2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7" Type="http://schemas.openxmlformats.org/officeDocument/2006/relationships/image" Target="../media/image56.png"/><Relationship Id="rId8" Type="http://schemas.openxmlformats.org/officeDocument/2006/relationships/image" Target="../media/image4.png"/><Relationship Id="rId9" Type="http://schemas.openxmlformats.org/officeDocument/2006/relationships/image" Target="../media/image57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tags" Target="../tags/tag46.xml"/><Relationship Id="rId8" Type="http://schemas.openxmlformats.org/officeDocument/2006/relationships/tags" Target="../tags/tag47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3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5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2378" y="1683589"/>
            <a:ext cx="7995844" cy="517628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CS 317: Artificial Intelligence</a:t>
            </a:r>
            <a:br>
              <a:rPr lang="en-US" dirty="0" smtClean="0">
                <a:latin typeface="Calibri"/>
                <a:cs typeface="Calibri"/>
              </a:rPr>
            </a:br>
            <a:endParaRPr lang="en-US" sz="3600" dirty="0" smtClean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15997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>
                <a:latin typeface="Calibri"/>
                <a:cs typeface="Calibri"/>
              </a:rPr>
              <a:t>HMMs, Particle Filters, and Applications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029200"/>
            <a:ext cx="12192000" cy="186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endParaRPr lang="en-US" sz="2400" dirty="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Observation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958378"/>
              </p:ext>
            </p:extLst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Photo Editor Photo" r:id="rId4" imgW="3802710" imgH="2567619" progId="MSPhotoEd.3">
                  <p:embed/>
                </p:oleObj>
              </mc:Choice>
              <mc:Fallback>
                <p:oleObj name="Photo Editor Photo" r:id="rId4" imgW="3802710" imgH="256761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6554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525780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7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Filtering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76200" y="121920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800" dirty="0" smtClean="0">
                <a:latin typeface="Calibri"/>
                <a:cs typeface="Calibri"/>
              </a:rPr>
              <a:t/>
            </a:r>
            <a:br>
              <a:rPr lang="en-US" sz="800" dirty="0" smtClean="0">
                <a:latin typeface="Calibri"/>
                <a:cs typeface="Calibri"/>
              </a:rPr>
            </a:br>
            <a:r>
              <a:rPr lang="en-US" sz="2400" b="1" dirty="0" smtClean="0">
                <a:latin typeface="Calibri"/>
                <a:cs typeface="Calibri"/>
              </a:rPr>
              <a:t>Elapse time:</a:t>
            </a:r>
            <a:r>
              <a:rPr lang="en-US" sz="2400" dirty="0" smtClean="0">
                <a:latin typeface="Calibri"/>
                <a:cs typeface="Calibri"/>
              </a:rPr>
              <a:t> compute P( </a:t>
            </a:r>
            <a:r>
              <a:rPr lang="en-US" sz="2400" dirty="0" err="1" smtClean="0">
                <a:latin typeface="Calibri"/>
                <a:cs typeface="Calibri"/>
              </a:rPr>
              <a:t>X</a:t>
            </a:r>
            <a:r>
              <a:rPr lang="en-US" sz="2400" baseline="-25000" dirty="0" err="1" smtClean="0">
                <a:latin typeface="Calibri"/>
                <a:cs typeface="Calibri"/>
              </a:rPr>
              <a:t>t</a:t>
            </a:r>
            <a:r>
              <a:rPr lang="en-US" sz="2400" baseline="-250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| e</a:t>
            </a:r>
            <a:r>
              <a:rPr lang="en-US" sz="2400" baseline="-25000" dirty="0" smtClean="0">
                <a:latin typeface="Calibri"/>
                <a:cs typeface="Calibri"/>
              </a:rPr>
              <a:t>1:t-1 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b="1" dirty="0" smtClean="0">
                <a:latin typeface="Calibri"/>
                <a:cs typeface="Calibri"/>
              </a:rPr>
              <a:t>Observe: </a:t>
            </a:r>
            <a:r>
              <a:rPr lang="en-US" sz="2400" dirty="0" smtClean="0">
                <a:latin typeface="Calibri"/>
                <a:cs typeface="Calibri"/>
              </a:rPr>
              <a:t>compute P( </a:t>
            </a:r>
            <a:r>
              <a:rPr lang="en-US" sz="2400" dirty="0" err="1" smtClean="0">
                <a:latin typeface="Calibri"/>
                <a:cs typeface="Calibri"/>
              </a:rPr>
              <a:t>X</a:t>
            </a:r>
            <a:r>
              <a:rPr lang="en-US" sz="2400" baseline="-25000" dirty="0" err="1" smtClean="0">
                <a:latin typeface="Calibri"/>
                <a:cs typeface="Calibri"/>
              </a:rPr>
              <a:t>t</a:t>
            </a:r>
            <a:r>
              <a:rPr lang="en-US" sz="2400" baseline="-250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| e</a:t>
            </a:r>
            <a:r>
              <a:rPr lang="en-US" sz="2400" baseline="-25000" dirty="0" smtClean="0">
                <a:latin typeface="Calibri"/>
                <a:cs typeface="Calibri"/>
              </a:rPr>
              <a:t>1:t 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8196" name="Oval 6"/>
          <p:cNvSpPr>
            <a:spLocks noChangeArrowheads="1"/>
          </p:cNvSpPr>
          <p:nvPr/>
        </p:nvSpPr>
        <p:spPr bwMode="auto">
          <a:xfrm>
            <a:off x="30099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8197" name="AutoShape 7"/>
          <p:cNvCxnSpPr>
            <a:cxnSpLocks noChangeShapeType="1"/>
            <a:stCxn id="8196" idx="4"/>
            <a:endCxn id="8202" idx="0"/>
          </p:cNvCxnSpPr>
          <p:nvPr/>
        </p:nvCxnSpPr>
        <p:spPr bwMode="auto">
          <a:xfrm rot="5400000">
            <a:off x="31242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198" name="Oval 8"/>
          <p:cNvSpPr>
            <a:spLocks noChangeArrowheads="1"/>
          </p:cNvSpPr>
          <p:nvPr/>
        </p:nvSpPr>
        <p:spPr bwMode="auto">
          <a:xfrm>
            <a:off x="15240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199" name="AutoShape 9"/>
          <p:cNvCxnSpPr>
            <a:cxnSpLocks noChangeShapeType="1"/>
            <a:stCxn id="8200" idx="6"/>
            <a:endCxn id="8196" idx="2"/>
          </p:cNvCxnSpPr>
          <p:nvPr/>
        </p:nvCxnSpPr>
        <p:spPr bwMode="auto">
          <a:xfrm>
            <a:off x="2057401" y="4838701"/>
            <a:ext cx="952500" cy="158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200" name="Oval 10"/>
          <p:cNvSpPr>
            <a:spLocks noChangeArrowheads="1"/>
          </p:cNvSpPr>
          <p:nvPr/>
        </p:nvSpPr>
        <p:spPr bwMode="auto">
          <a:xfrm>
            <a:off x="15240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201" name="AutoShape 11"/>
          <p:cNvCxnSpPr>
            <a:cxnSpLocks noChangeShapeType="1"/>
            <a:stCxn id="8200" idx="4"/>
            <a:endCxn id="8198" idx="0"/>
          </p:cNvCxnSpPr>
          <p:nvPr/>
        </p:nvCxnSpPr>
        <p:spPr bwMode="auto">
          <a:xfrm rot="5400000">
            <a:off x="16383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202" name="Oval 17"/>
          <p:cNvSpPr>
            <a:spLocks noChangeArrowheads="1"/>
          </p:cNvSpPr>
          <p:nvPr/>
        </p:nvSpPr>
        <p:spPr bwMode="auto">
          <a:xfrm>
            <a:off x="30099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114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2" name="TextBox 25"/>
          <p:cNvSpPr txBox="1">
            <a:spLocks noChangeArrowheads="1"/>
          </p:cNvSpPr>
          <p:nvPr/>
        </p:nvSpPr>
        <p:spPr bwMode="auto">
          <a:xfrm>
            <a:off x="7599127" y="4648201"/>
            <a:ext cx="1109595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&lt;0.5, 0.5&gt;</a:t>
            </a:r>
          </a:p>
        </p:txBody>
      </p:sp>
      <p:sp>
        <p:nvSpPr>
          <p:cNvPr id="8205" name="TextBox 26"/>
          <p:cNvSpPr txBox="1">
            <a:spLocks noChangeArrowheads="1"/>
          </p:cNvSpPr>
          <p:nvPr/>
        </p:nvSpPr>
        <p:spPr bwMode="auto">
          <a:xfrm>
            <a:off x="6712616" y="4267201"/>
            <a:ext cx="2433354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b="1">
                <a:latin typeface="Calibri"/>
                <a:cs typeface="Calibri"/>
              </a:rPr>
              <a:t>Belief: &lt;P(rain), P(sun)&gt;</a:t>
            </a:r>
          </a:p>
        </p:txBody>
      </p:sp>
      <p:pic>
        <p:nvPicPr>
          <p:cNvPr id="10254" name="Picture 2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03717" y="4724400"/>
            <a:ext cx="685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icture 5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4917" y="5207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6" name="Picture 53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4917" y="5715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7" name="TextBox 32"/>
          <p:cNvSpPr txBox="1">
            <a:spLocks noChangeArrowheads="1"/>
          </p:cNvSpPr>
          <p:nvPr/>
        </p:nvSpPr>
        <p:spPr bwMode="auto">
          <a:xfrm>
            <a:off x="7482901" y="51054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&lt;0.82, 0.18&gt;</a:t>
            </a:r>
          </a:p>
        </p:txBody>
      </p:sp>
      <p:sp>
        <p:nvSpPr>
          <p:cNvPr id="10258" name="TextBox 33"/>
          <p:cNvSpPr txBox="1">
            <a:spLocks noChangeArrowheads="1"/>
          </p:cNvSpPr>
          <p:nvPr/>
        </p:nvSpPr>
        <p:spPr bwMode="auto">
          <a:xfrm>
            <a:off x="7482901" y="56388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&lt;0.63, 0.37&gt;</a:t>
            </a:r>
          </a:p>
        </p:txBody>
      </p:sp>
      <p:sp>
        <p:nvSpPr>
          <p:cNvPr id="10259" name="TextBox 34"/>
          <p:cNvSpPr txBox="1">
            <a:spLocks noChangeArrowheads="1"/>
          </p:cNvSpPr>
          <p:nvPr/>
        </p:nvSpPr>
        <p:spPr bwMode="auto">
          <a:xfrm>
            <a:off x="7482901" y="6107114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&lt;0.88, 0.12&gt;</a:t>
            </a:r>
          </a:p>
        </p:txBody>
      </p:sp>
      <p:sp>
        <p:nvSpPr>
          <p:cNvPr id="10260" name="TextBox 38"/>
          <p:cNvSpPr txBox="1">
            <a:spLocks noChangeArrowheads="1"/>
          </p:cNvSpPr>
          <p:nvPr/>
        </p:nvSpPr>
        <p:spPr bwMode="auto">
          <a:xfrm>
            <a:off x="9100869" y="4648201"/>
            <a:ext cx="121399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Prior on X</a:t>
            </a:r>
            <a:r>
              <a:rPr lang="en-US" i="1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0261" name="TextBox 39"/>
          <p:cNvSpPr txBox="1">
            <a:spLocks noChangeArrowheads="1"/>
          </p:cNvSpPr>
          <p:nvPr/>
        </p:nvSpPr>
        <p:spPr bwMode="auto">
          <a:xfrm>
            <a:off x="9100867" y="5105401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sp>
        <p:nvSpPr>
          <p:cNvPr id="10262" name="TextBox 40"/>
          <p:cNvSpPr txBox="1">
            <a:spLocks noChangeArrowheads="1"/>
          </p:cNvSpPr>
          <p:nvPr/>
        </p:nvSpPr>
        <p:spPr bwMode="auto">
          <a:xfrm>
            <a:off x="9100867" y="5638801"/>
            <a:ext cx="131787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Elapse time</a:t>
            </a:r>
          </a:p>
        </p:txBody>
      </p:sp>
      <p:sp>
        <p:nvSpPr>
          <p:cNvPr id="10263" name="TextBox 41"/>
          <p:cNvSpPr txBox="1">
            <a:spLocks noChangeArrowheads="1"/>
          </p:cNvSpPr>
          <p:nvPr/>
        </p:nvSpPr>
        <p:spPr bwMode="auto">
          <a:xfrm>
            <a:off x="9100867" y="6107114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pic>
        <p:nvPicPr>
          <p:cNvPr id="27" name="Picture 26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38317" y="6172200"/>
            <a:ext cx="3251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7" name="Picture 4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8977" y="1920876"/>
            <a:ext cx="71596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8" name="Picture 50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5214" y="3429002"/>
            <a:ext cx="5949951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9" name="TextBox 14"/>
          <p:cNvSpPr txBox="1">
            <a:spLocks noChangeArrowheads="1"/>
          </p:cNvSpPr>
          <p:nvPr/>
        </p:nvSpPr>
        <p:spPr bwMode="auto">
          <a:xfrm>
            <a:off x="7696200" y="6488113"/>
            <a:ext cx="449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emo: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hostbusters Exact Filtering (L15D2)]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4" cstate="print"/>
          <a:srcRect l="690" t="1317" r="1482" b="2063"/>
          <a:stretch>
            <a:fillRect/>
          </a:stretch>
        </p:blipFill>
        <p:spPr bwMode="auto">
          <a:xfrm>
            <a:off x="8480809" y="1477109"/>
            <a:ext cx="3205424" cy="215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  <p:bldP spid="10257" grpId="0"/>
      <p:bldP spid="10258" grpId="0"/>
      <p:bldP spid="10259" grpId="0"/>
      <p:bldP spid="10260" grpId="0"/>
      <p:bldP spid="10261" grpId="0"/>
      <p:bldP spid="10262" grpId="0"/>
      <p:bldP spid="102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Filtering: approximate solution</a:t>
            </a:r>
          </a:p>
          <a:p>
            <a:pPr marL="2171700" lvl="4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Sometimes |X| is too big to use exact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|X| may be too big to even store B(X)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E.g. X is continuous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sz="11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Solution: approximate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Track samples of X, not all values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Samples are called 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In memory: list of particles, not states</a:t>
            </a:r>
          </a:p>
          <a:p>
            <a:pPr marL="1143000" lvl="2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24650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76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36602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This is like prior sampling – samples’</a:t>
            </a:r>
            <a:r>
              <a:rPr lang="en-US" altLang="ja-JP" sz="2000" dirty="0" smtClean="0">
                <a:latin typeface="Calibri"/>
                <a:cs typeface="Calibri"/>
              </a:rPr>
              <a:t> frequencies reflect the transition probabilities</a:t>
            </a: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6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 smtClean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8396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Slightly trickier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Calibri"/>
                <a:cs typeface="Calibri"/>
              </a:rPr>
              <a:t>Don’</a:t>
            </a:r>
            <a:r>
              <a:rPr lang="en-US" altLang="ja-JP" sz="2000" dirty="0" smtClean="0">
                <a:latin typeface="Calibri"/>
                <a:cs typeface="Calibri"/>
              </a:rPr>
              <a:t>t </a:t>
            </a:r>
            <a:r>
              <a:rPr lang="en-US" altLang="ja-JP" sz="2000" dirty="0">
                <a:latin typeface="Calibri"/>
                <a:cs typeface="Calibri"/>
              </a:rPr>
              <a:t>sample observation, fix </a:t>
            </a:r>
            <a:r>
              <a:rPr lang="en-US" altLang="ja-JP" sz="2000" dirty="0" smtClean="0">
                <a:latin typeface="Calibri"/>
                <a:cs typeface="Calibri"/>
              </a:rPr>
              <a:t>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Similar to likelihood weighting, </a:t>
            </a:r>
            <a:r>
              <a:rPr lang="en-US" sz="2000" dirty="0" err="1">
                <a:latin typeface="Calibri"/>
                <a:cs typeface="Calibri"/>
              </a:rPr>
              <a:t>downweight</a:t>
            </a:r>
            <a:r>
              <a:rPr lang="en-US" sz="2000" dirty="0">
                <a:latin typeface="Calibri"/>
                <a:cs typeface="Calibri"/>
              </a:rPr>
              <a:t> samples based on the evidence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As before, the probabilities </a:t>
            </a:r>
            <a:r>
              <a:rPr lang="en-US" sz="2000" dirty="0" smtClean="0">
                <a:latin typeface="Calibri"/>
                <a:cs typeface="Calibri"/>
              </a:rPr>
              <a:t>don’</a:t>
            </a:r>
            <a:r>
              <a:rPr lang="en-US" altLang="ja-JP" sz="2000" dirty="0" smtClean="0">
                <a:latin typeface="Calibri"/>
                <a:cs typeface="Calibri"/>
              </a:rPr>
              <a:t>t </a:t>
            </a:r>
            <a:r>
              <a:rPr lang="en-US" altLang="ja-JP" sz="2000" dirty="0">
                <a:latin typeface="Calibri"/>
                <a:cs typeface="Calibri"/>
              </a:rPr>
              <a:t>sum to one, since </a:t>
            </a:r>
            <a:r>
              <a:rPr lang="en-US" altLang="ja-JP" sz="2000" dirty="0" smtClean="0">
                <a:latin typeface="Calibri"/>
                <a:cs typeface="Calibri"/>
              </a:rPr>
              <a:t>all have </a:t>
            </a:r>
            <a:r>
              <a:rPr lang="en-US" altLang="ja-JP" sz="2000" dirty="0">
                <a:latin typeface="Calibri"/>
                <a:cs typeface="Calibri"/>
              </a:rPr>
              <a:t>been </a:t>
            </a:r>
            <a:r>
              <a:rPr lang="en-US" altLang="ja-JP" sz="2000" dirty="0" err="1">
                <a:latin typeface="Calibri"/>
                <a:cs typeface="Calibri"/>
              </a:rPr>
              <a:t>downweighted</a:t>
            </a:r>
            <a:r>
              <a:rPr lang="en-US" altLang="ja-JP" sz="2000" dirty="0">
                <a:latin typeface="Calibri"/>
                <a:cs typeface="Calibri"/>
              </a:rPr>
              <a:t> (in fact they </a:t>
            </a:r>
            <a:r>
              <a:rPr lang="en-US" altLang="ja-JP" sz="2000" dirty="0" smtClean="0">
                <a:latin typeface="Calibri"/>
                <a:cs typeface="Calibri"/>
              </a:rPr>
              <a:t>now sum </a:t>
            </a:r>
            <a:r>
              <a:rPr lang="en-US" altLang="ja-JP" sz="2000" dirty="0">
                <a:latin typeface="Calibri"/>
                <a:cs typeface="Calibri"/>
              </a:rPr>
              <a:t>to </a:t>
            </a:r>
            <a:r>
              <a:rPr lang="en-US" altLang="ja-JP" sz="2000" dirty="0" smtClean="0">
                <a:latin typeface="Calibri"/>
                <a:cs typeface="Calibri"/>
              </a:rPr>
              <a:t>(N times) an </a:t>
            </a:r>
            <a:r>
              <a:rPr lang="en-US" altLang="ja-JP" sz="2000" dirty="0">
                <a:latin typeface="Calibri"/>
                <a:cs typeface="Calibri"/>
              </a:rPr>
              <a:t>approximation of </a:t>
            </a:r>
            <a:r>
              <a:rPr lang="en-US" altLang="ja-JP" sz="2000" dirty="0" smtClean="0">
                <a:latin typeface="Calibri"/>
                <a:cs typeface="Calibri"/>
              </a:rPr>
              <a:t>P(e</a:t>
            </a:r>
            <a:r>
              <a:rPr lang="en-US" altLang="ja-JP" sz="2000" dirty="0">
                <a:latin typeface="Calibri"/>
                <a:cs typeface="Calibri"/>
              </a:rPr>
              <a:t>))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0047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629400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This is equivalent to renormalizing the distribution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9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     Particles</a:t>
            </a:r>
            <a:r>
              <a:rPr lang="en-US" sz="1200" dirty="0">
                <a:latin typeface="Calibri"/>
                <a:cs typeface="Calibri"/>
              </a:rPr>
              <a:t>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53200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 smtClean="0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  <a:endParaRPr lang="en-US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Demos!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2" y="1676402"/>
            <a:ext cx="2568575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71800" y="4038601"/>
          <a:ext cx="2990851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Videoclip" r:id="rId4" imgW="5047619" imgH="3990476" progId="Package">
                  <p:embed/>
                </p:oleObj>
              </mc:Choice>
              <mc:Fallback>
                <p:oleObj name="Videoclip" r:id="rId4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2971800" y="4038601"/>
                        <a:ext cx="2990851" cy="221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6757" y="1752600"/>
            <a:ext cx="280764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 descr="GHOSTBUSTER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140327"/>
            <a:ext cx="2819400" cy="2241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69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Today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HMMs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Particle filters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Most-likely-explanation queries</a:t>
            </a:r>
          </a:p>
          <a:p>
            <a:pPr lvl="2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Applications: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Robot localization / mapping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Speech </a:t>
            </a:r>
            <a:r>
              <a:rPr lang="en-US" dirty="0" smtClean="0">
                <a:latin typeface="Calibri"/>
                <a:cs typeface="Calibri"/>
              </a:rPr>
              <a:t>recognition (later)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 smtClean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17730"/>
              </p:ext>
            </p:extLst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Localization (Sonar)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Localization (Laser)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[Video: global-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Likely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HMMs: MLE Queries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315200" cy="1630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HMMs defined by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States X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Observations E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Emissions: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New query: most likely explanation: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New method: the </a:t>
            </a:r>
            <a:r>
              <a:rPr lang="en-US" sz="2800" dirty="0" err="1" smtClean="0">
                <a:latin typeface="Calibri"/>
                <a:cs typeface="Calibri"/>
              </a:rPr>
              <a:t>Viterbi</a:t>
            </a:r>
            <a:r>
              <a:rPr lang="en-US" sz="2800" dirty="0" smtClean="0">
                <a:latin typeface="Calibri"/>
                <a:cs typeface="Calibri"/>
              </a:rPr>
              <a:t> algorithm</a:t>
            </a: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8402" y="3230561"/>
            <a:ext cx="1577788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8401" y="2849564"/>
            <a:ext cx="96322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8400" y="3611561"/>
            <a:ext cx="1183341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11785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40" name="AutoShape 9"/>
          <p:cNvCxnSpPr>
            <a:cxnSpLocks noChangeShapeType="1"/>
            <a:stCxn id="18439" idx="4"/>
            <a:endCxn id="18455" idx="0"/>
          </p:cNvCxnSpPr>
          <p:nvPr/>
        </p:nvCxnSpPr>
        <p:spPr bwMode="auto">
          <a:xfrm>
            <a:off x="12141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73152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8442" name="AutoShape 11"/>
          <p:cNvCxnSpPr>
            <a:cxnSpLocks noChangeShapeType="1"/>
            <a:stCxn id="18441" idx="4"/>
            <a:endCxn id="18452" idx="0"/>
          </p:cNvCxnSpPr>
          <p:nvPr/>
        </p:nvCxnSpPr>
        <p:spPr bwMode="auto">
          <a:xfrm>
            <a:off x="76708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60960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4" name="AutoShape 13"/>
          <p:cNvCxnSpPr>
            <a:cxnSpLocks noChangeShapeType="1"/>
            <a:stCxn id="18445" idx="6"/>
            <a:endCxn id="18441" idx="2"/>
          </p:cNvCxnSpPr>
          <p:nvPr/>
        </p:nvCxnSpPr>
        <p:spPr bwMode="auto">
          <a:xfrm>
            <a:off x="68262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5" name="Oval 14"/>
          <p:cNvSpPr>
            <a:spLocks noChangeArrowheads="1"/>
          </p:cNvSpPr>
          <p:nvPr/>
        </p:nvSpPr>
        <p:spPr bwMode="auto">
          <a:xfrm>
            <a:off x="60960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6" name="AutoShape 15"/>
          <p:cNvCxnSpPr>
            <a:cxnSpLocks noChangeShapeType="1"/>
            <a:stCxn id="18445" idx="4"/>
            <a:endCxn id="18443" idx="0"/>
          </p:cNvCxnSpPr>
          <p:nvPr/>
        </p:nvCxnSpPr>
        <p:spPr bwMode="auto">
          <a:xfrm>
            <a:off x="64516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7" name="Oval 16"/>
          <p:cNvSpPr>
            <a:spLocks noChangeArrowheads="1"/>
          </p:cNvSpPr>
          <p:nvPr/>
        </p:nvSpPr>
        <p:spPr bwMode="auto">
          <a:xfrm>
            <a:off x="85344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8448" name="AutoShape 17"/>
          <p:cNvCxnSpPr>
            <a:cxnSpLocks noChangeShapeType="1"/>
            <a:stCxn id="18447" idx="6"/>
            <a:endCxn id="18450" idx="2"/>
          </p:cNvCxnSpPr>
          <p:nvPr/>
        </p:nvCxnSpPr>
        <p:spPr bwMode="auto">
          <a:xfrm>
            <a:off x="92646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49" name="AutoShape 18"/>
          <p:cNvCxnSpPr>
            <a:cxnSpLocks noChangeShapeType="1"/>
            <a:stCxn id="18441" idx="6"/>
            <a:endCxn id="18447" idx="2"/>
          </p:cNvCxnSpPr>
          <p:nvPr/>
        </p:nvCxnSpPr>
        <p:spPr bwMode="auto">
          <a:xfrm>
            <a:off x="80454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50" name="Oval 19"/>
          <p:cNvSpPr>
            <a:spLocks noChangeArrowheads="1"/>
          </p:cNvSpPr>
          <p:nvPr/>
        </p:nvSpPr>
        <p:spPr bwMode="auto">
          <a:xfrm>
            <a:off x="9753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451" name="AutoShape 20"/>
          <p:cNvCxnSpPr>
            <a:cxnSpLocks noChangeShapeType="1"/>
            <a:stCxn id="18450" idx="6"/>
            <a:endCxn id="18439" idx="2"/>
          </p:cNvCxnSpPr>
          <p:nvPr/>
        </p:nvCxnSpPr>
        <p:spPr bwMode="auto">
          <a:xfrm>
            <a:off x="10483851" y="2049463"/>
            <a:ext cx="12827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8452" name="Oval 21"/>
          <p:cNvSpPr>
            <a:spLocks noChangeArrowheads="1"/>
          </p:cNvSpPr>
          <p:nvPr/>
        </p:nvSpPr>
        <p:spPr bwMode="auto">
          <a:xfrm>
            <a:off x="73152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85344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8454" name="Oval 23"/>
          <p:cNvSpPr>
            <a:spLocks noChangeArrowheads="1"/>
          </p:cNvSpPr>
          <p:nvPr/>
        </p:nvSpPr>
        <p:spPr bwMode="auto">
          <a:xfrm>
            <a:off x="97536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8455" name="Oval 24"/>
          <p:cNvSpPr>
            <a:spLocks noChangeArrowheads="1"/>
          </p:cNvSpPr>
          <p:nvPr/>
        </p:nvSpPr>
        <p:spPr bwMode="auto">
          <a:xfrm>
            <a:off x="11785600" y="28495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56" name="AutoShape 25"/>
          <p:cNvCxnSpPr>
            <a:cxnSpLocks noChangeShapeType="1"/>
            <a:stCxn id="18447" idx="4"/>
            <a:endCxn id="18453" idx="0"/>
          </p:cNvCxnSpPr>
          <p:nvPr/>
        </p:nvCxnSpPr>
        <p:spPr bwMode="auto">
          <a:xfrm>
            <a:off x="88900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57" name="AutoShape 26"/>
          <p:cNvCxnSpPr>
            <a:cxnSpLocks noChangeShapeType="1"/>
            <a:stCxn id="18450" idx="4"/>
            <a:endCxn id="18454" idx="0"/>
          </p:cNvCxnSpPr>
          <p:nvPr/>
        </p:nvCxnSpPr>
        <p:spPr bwMode="auto">
          <a:xfrm>
            <a:off x="10109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8458" name="Picture 3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4830763"/>
            <a:ext cx="3352800" cy="5334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State Trellis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State trellis: graph of states and transitions over time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Each arc represents some transition</a:t>
            </a:r>
          </a:p>
          <a:p>
            <a:r>
              <a:rPr lang="en-US" sz="2400" dirty="0" smtClean="0">
                <a:latin typeface="Calibri"/>
                <a:cs typeface="Calibri"/>
              </a:rPr>
              <a:t>Each arc has weight</a:t>
            </a:r>
          </a:p>
          <a:p>
            <a:r>
              <a:rPr lang="en-US" sz="2400" dirty="0" smtClean="0">
                <a:latin typeface="Calibri"/>
                <a:cs typeface="Calibri"/>
              </a:rPr>
              <a:t>Each path is a sequence </a:t>
            </a:r>
            <a:r>
              <a:rPr lang="en-US" sz="2400" smtClean="0">
                <a:latin typeface="Calibri"/>
                <a:cs typeface="Calibri"/>
              </a:rPr>
              <a:t>of states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The product of weights on a path is that sequence’s probability along with the evidence</a:t>
            </a:r>
          </a:p>
          <a:p>
            <a:r>
              <a:rPr lang="en-US" sz="2400" dirty="0" smtClean="0">
                <a:latin typeface="Calibri"/>
                <a:cs typeface="Calibri"/>
              </a:rPr>
              <a:t>Forward algorithm computes sums of paths, </a:t>
            </a:r>
            <a:r>
              <a:rPr lang="en-US" sz="2400" dirty="0" err="1" smtClean="0">
                <a:latin typeface="Calibri"/>
                <a:cs typeface="Calibri"/>
              </a:rPr>
              <a:t>Viterbi</a:t>
            </a:r>
            <a:r>
              <a:rPr lang="en-US" sz="2400" dirty="0" smtClean="0">
                <a:latin typeface="Calibri"/>
                <a:cs typeface="Calibri"/>
              </a:rPr>
              <a:t> computes best paths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16764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6764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124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124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648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9" name="Rectangle 11"/>
          <p:cNvSpPr>
            <a:spLocks noChangeArrowheads="1"/>
          </p:cNvSpPr>
          <p:nvPr/>
        </p:nvSpPr>
        <p:spPr bwMode="auto">
          <a:xfrm>
            <a:off x="4648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6172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51" name="Rectangle 13"/>
          <p:cNvSpPr>
            <a:spLocks noChangeArrowheads="1"/>
          </p:cNvSpPr>
          <p:nvPr/>
        </p:nvSpPr>
        <p:spPr bwMode="auto">
          <a:xfrm>
            <a:off x="6172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0252" name="AutoShape 14"/>
          <p:cNvCxnSpPr>
            <a:cxnSpLocks noChangeShapeType="1"/>
            <a:stCxn id="10244" idx="3"/>
            <a:endCxn id="10246" idx="1"/>
          </p:cNvCxnSpPr>
          <p:nvPr/>
        </p:nvCxnSpPr>
        <p:spPr bwMode="auto">
          <a:xfrm>
            <a:off x="2362200" y="2095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3" name="AutoShape 15"/>
          <p:cNvCxnSpPr>
            <a:cxnSpLocks noChangeShapeType="1"/>
            <a:stCxn id="10244" idx="3"/>
            <a:endCxn id="10247" idx="1"/>
          </p:cNvCxnSpPr>
          <p:nvPr/>
        </p:nvCxnSpPr>
        <p:spPr bwMode="auto">
          <a:xfrm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4" name="AutoShape 16"/>
          <p:cNvCxnSpPr>
            <a:cxnSpLocks noChangeShapeType="1"/>
            <a:stCxn id="10245" idx="3"/>
            <a:endCxn id="10246" idx="1"/>
          </p:cNvCxnSpPr>
          <p:nvPr/>
        </p:nvCxnSpPr>
        <p:spPr bwMode="auto">
          <a:xfrm flipV="1"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5" name="AutoShape 17"/>
          <p:cNvCxnSpPr>
            <a:cxnSpLocks noChangeShapeType="1"/>
            <a:stCxn id="10245" idx="3"/>
            <a:endCxn id="10247" idx="1"/>
          </p:cNvCxnSpPr>
          <p:nvPr/>
        </p:nvCxnSpPr>
        <p:spPr bwMode="auto">
          <a:xfrm>
            <a:off x="2362200" y="27813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6" name="AutoShape 18"/>
          <p:cNvCxnSpPr>
            <a:cxnSpLocks noChangeShapeType="1"/>
            <a:stCxn id="10246" idx="3"/>
            <a:endCxn id="10248" idx="1"/>
          </p:cNvCxnSpPr>
          <p:nvPr/>
        </p:nvCxnSpPr>
        <p:spPr bwMode="auto">
          <a:xfrm>
            <a:off x="3810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19"/>
          <p:cNvCxnSpPr>
            <a:cxnSpLocks noChangeShapeType="1"/>
            <a:stCxn id="10246" idx="3"/>
            <a:endCxn id="10249" idx="1"/>
          </p:cNvCxnSpPr>
          <p:nvPr/>
        </p:nvCxnSpPr>
        <p:spPr bwMode="auto">
          <a:xfrm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8" name="AutoShape 20"/>
          <p:cNvCxnSpPr>
            <a:cxnSpLocks noChangeShapeType="1"/>
            <a:stCxn id="10247" idx="3"/>
            <a:endCxn id="10248" idx="1"/>
          </p:cNvCxnSpPr>
          <p:nvPr/>
        </p:nvCxnSpPr>
        <p:spPr bwMode="auto">
          <a:xfrm flipV="1"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9" name="AutoShape 21"/>
          <p:cNvCxnSpPr>
            <a:cxnSpLocks noChangeShapeType="1"/>
            <a:stCxn id="10247" idx="3"/>
            <a:endCxn id="10249" idx="1"/>
          </p:cNvCxnSpPr>
          <p:nvPr/>
        </p:nvCxnSpPr>
        <p:spPr bwMode="auto">
          <a:xfrm>
            <a:off x="3810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0" name="AutoShape 22"/>
          <p:cNvCxnSpPr>
            <a:cxnSpLocks noChangeShapeType="1"/>
            <a:stCxn id="10248" idx="3"/>
            <a:endCxn id="10250" idx="1"/>
          </p:cNvCxnSpPr>
          <p:nvPr/>
        </p:nvCxnSpPr>
        <p:spPr bwMode="auto">
          <a:xfrm>
            <a:off x="5334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1" name="AutoShape 23"/>
          <p:cNvCxnSpPr>
            <a:cxnSpLocks noChangeShapeType="1"/>
            <a:stCxn id="10248" idx="3"/>
            <a:endCxn id="10251" idx="1"/>
          </p:cNvCxnSpPr>
          <p:nvPr/>
        </p:nvCxnSpPr>
        <p:spPr bwMode="auto">
          <a:xfrm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2" name="AutoShape 24"/>
          <p:cNvCxnSpPr>
            <a:cxnSpLocks noChangeShapeType="1"/>
            <a:stCxn id="10249" idx="3"/>
            <a:endCxn id="10250" idx="1"/>
          </p:cNvCxnSpPr>
          <p:nvPr/>
        </p:nvCxnSpPr>
        <p:spPr bwMode="auto">
          <a:xfrm flipV="1"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3" name="AutoShape 25"/>
          <p:cNvCxnSpPr>
            <a:cxnSpLocks noChangeShapeType="1"/>
            <a:stCxn id="10249" idx="3"/>
            <a:endCxn id="10251" idx="1"/>
          </p:cNvCxnSpPr>
          <p:nvPr/>
        </p:nvCxnSpPr>
        <p:spPr bwMode="auto">
          <a:xfrm>
            <a:off x="5334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0264" name="Picture 4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4057650"/>
            <a:ext cx="141128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3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3528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68663" y="3352801"/>
            <a:ext cx="4048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0152" y="3352801"/>
            <a:ext cx="49371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06951" y="34290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01" y="4419600"/>
            <a:ext cx="2654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Forward / Viterbi Algorithms</a:t>
            </a:r>
          </a:p>
        </p:txBody>
      </p:sp>
      <p:pic>
        <p:nvPicPr>
          <p:cNvPr id="117658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70800" y="5673726"/>
            <a:ext cx="38354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9"/>
          <p:cNvSpPr>
            <a:spLocks noChangeArrowheads="1"/>
          </p:cNvSpPr>
          <p:nvPr/>
        </p:nvSpPr>
        <p:spPr bwMode="auto">
          <a:xfrm>
            <a:off x="35052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35052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4953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1" name="Rectangle 12"/>
          <p:cNvSpPr>
            <a:spLocks noChangeArrowheads="1"/>
          </p:cNvSpPr>
          <p:nvPr/>
        </p:nvSpPr>
        <p:spPr bwMode="auto">
          <a:xfrm>
            <a:off x="4953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2" name="Rectangle 13"/>
          <p:cNvSpPr>
            <a:spLocks noChangeArrowheads="1"/>
          </p:cNvSpPr>
          <p:nvPr/>
        </p:nvSpPr>
        <p:spPr bwMode="auto">
          <a:xfrm>
            <a:off x="6477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pic>
        <p:nvPicPr>
          <p:cNvPr id="1127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1" y="4759326"/>
            <a:ext cx="262731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4"/>
          <p:cNvSpPr>
            <a:spLocks noChangeArrowheads="1"/>
          </p:cNvSpPr>
          <p:nvPr/>
        </p:nvSpPr>
        <p:spPr bwMode="auto">
          <a:xfrm>
            <a:off x="6477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5" name="Rectangle 15"/>
          <p:cNvSpPr>
            <a:spLocks noChangeArrowheads="1"/>
          </p:cNvSpPr>
          <p:nvPr/>
        </p:nvSpPr>
        <p:spPr bwMode="auto">
          <a:xfrm>
            <a:off x="8001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6" name="Rectangle 16"/>
          <p:cNvSpPr>
            <a:spLocks noChangeArrowheads="1"/>
          </p:cNvSpPr>
          <p:nvPr/>
        </p:nvSpPr>
        <p:spPr bwMode="auto">
          <a:xfrm>
            <a:off x="8001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1277" name="AutoShape 17"/>
          <p:cNvCxnSpPr>
            <a:cxnSpLocks noChangeShapeType="1"/>
            <a:stCxn id="11268" idx="3"/>
            <a:endCxn id="11270" idx="1"/>
          </p:cNvCxnSpPr>
          <p:nvPr/>
        </p:nvCxnSpPr>
        <p:spPr bwMode="auto">
          <a:xfrm>
            <a:off x="4191000" y="18669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8" name="AutoShape 18"/>
          <p:cNvCxnSpPr>
            <a:cxnSpLocks noChangeShapeType="1"/>
            <a:stCxn id="11268" idx="3"/>
            <a:endCxn id="11271" idx="1"/>
          </p:cNvCxnSpPr>
          <p:nvPr/>
        </p:nvCxnSpPr>
        <p:spPr bwMode="auto">
          <a:xfrm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9" name="AutoShape 19"/>
          <p:cNvCxnSpPr>
            <a:cxnSpLocks noChangeShapeType="1"/>
            <a:stCxn id="11269" idx="3"/>
            <a:endCxn id="11270" idx="1"/>
          </p:cNvCxnSpPr>
          <p:nvPr/>
        </p:nvCxnSpPr>
        <p:spPr bwMode="auto">
          <a:xfrm flipV="1"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0" name="AutoShape 20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191000" y="2552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1" name="AutoShape 21"/>
          <p:cNvCxnSpPr>
            <a:cxnSpLocks noChangeShapeType="1"/>
            <a:stCxn id="11270" idx="3"/>
            <a:endCxn id="11272" idx="1"/>
          </p:cNvCxnSpPr>
          <p:nvPr/>
        </p:nvCxnSpPr>
        <p:spPr bwMode="auto">
          <a:xfrm>
            <a:off x="5638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2" name="AutoShape 22"/>
          <p:cNvCxnSpPr>
            <a:cxnSpLocks noChangeShapeType="1"/>
            <a:stCxn id="11270" idx="3"/>
            <a:endCxn id="11274" idx="1"/>
          </p:cNvCxnSpPr>
          <p:nvPr/>
        </p:nvCxnSpPr>
        <p:spPr bwMode="auto">
          <a:xfrm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3" name="AutoShape 23"/>
          <p:cNvCxnSpPr>
            <a:cxnSpLocks noChangeShapeType="1"/>
            <a:stCxn id="11271" idx="3"/>
            <a:endCxn id="11272" idx="1"/>
          </p:cNvCxnSpPr>
          <p:nvPr/>
        </p:nvCxnSpPr>
        <p:spPr bwMode="auto">
          <a:xfrm flipV="1"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4" name="AutoShape 24"/>
          <p:cNvCxnSpPr>
            <a:cxnSpLocks noChangeShapeType="1"/>
            <a:stCxn id="11271" idx="3"/>
            <a:endCxn id="11274" idx="1"/>
          </p:cNvCxnSpPr>
          <p:nvPr/>
        </p:nvCxnSpPr>
        <p:spPr bwMode="auto">
          <a:xfrm>
            <a:off x="5638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5" name="AutoShape 25"/>
          <p:cNvCxnSpPr>
            <a:cxnSpLocks noChangeShapeType="1"/>
            <a:stCxn id="11272" idx="3"/>
            <a:endCxn id="11275" idx="1"/>
          </p:cNvCxnSpPr>
          <p:nvPr/>
        </p:nvCxnSpPr>
        <p:spPr bwMode="auto">
          <a:xfrm>
            <a:off x="7162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6" name="AutoShape 26"/>
          <p:cNvCxnSpPr>
            <a:cxnSpLocks noChangeShapeType="1"/>
            <a:stCxn id="11272" idx="3"/>
            <a:endCxn id="11276" idx="1"/>
          </p:cNvCxnSpPr>
          <p:nvPr/>
        </p:nvCxnSpPr>
        <p:spPr bwMode="auto">
          <a:xfrm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7" name="AutoShape 27"/>
          <p:cNvCxnSpPr>
            <a:cxnSpLocks noChangeShapeType="1"/>
            <a:stCxn id="11274" idx="3"/>
            <a:endCxn id="11275" idx="1"/>
          </p:cNvCxnSpPr>
          <p:nvPr/>
        </p:nvCxnSpPr>
        <p:spPr bwMode="auto">
          <a:xfrm flipV="1"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8" name="AutoShape 28"/>
          <p:cNvCxnSpPr>
            <a:cxnSpLocks noChangeShapeType="1"/>
            <a:stCxn id="11274" idx="3"/>
            <a:endCxn id="11276" idx="1"/>
          </p:cNvCxnSpPr>
          <p:nvPr/>
        </p:nvCxnSpPr>
        <p:spPr bwMode="auto">
          <a:xfrm>
            <a:off x="7162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1" y="4759325"/>
            <a:ext cx="4564063" cy="45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12925" y="5656265"/>
            <a:ext cx="36734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2" name="Picture 3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5539" y="30480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3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9200" y="3048001"/>
            <a:ext cx="4048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4" name="Picture 3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0688" y="3048001"/>
            <a:ext cx="493712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5" name="Picture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7488" y="31242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295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Forward Algorithm (Sum)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0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 smtClean="0">
                <a:latin typeface="Calibri"/>
                <a:cs typeface="Calibri"/>
              </a:rPr>
              <a:t>Viterbi</a:t>
            </a:r>
            <a:r>
              <a:rPr lang="en-US" sz="2800" dirty="0" smtClean="0">
                <a:latin typeface="Calibri"/>
                <a:cs typeface="Calibri"/>
              </a:rPr>
              <a:t> Algorithm (Max)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5513" y="1296129"/>
            <a:ext cx="5248274" cy="55039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Speech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981505"/>
            <a:ext cx="7751762" cy="326646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Speech in an Hour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1"/>
            <a:ext cx="11379200" cy="4729164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Speech input is an acoustic waveform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981200" y="6542532"/>
            <a:ext cx="102108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anchor="ctr">
            <a:spAutoFit/>
          </a:bodyPr>
          <a:lstStyle/>
          <a:p>
            <a:pPr algn="r" eaLnBrk="0" hangingPunct="0"/>
            <a:r>
              <a:rPr lang="en-US" sz="1500" dirty="0" smtClean="0">
                <a:latin typeface="Calibri"/>
                <a:cs typeface="Calibri"/>
              </a:rPr>
              <a:t>Figure: Simon </a:t>
            </a:r>
            <a:r>
              <a:rPr lang="en-US" sz="1500" dirty="0" err="1" smtClean="0">
                <a:latin typeface="Calibri"/>
                <a:cs typeface="Calibri"/>
              </a:rPr>
              <a:t>Arnfield</a:t>
            </a:r>
            <a:r>
              <a:rPr lang="en-US" sz="1500" dirty="0" smtClean="0">
                <a:latin typeface="Calibri"/>
                <a:cs typeface="Calibri"/>
              </a:rPr>
              <a:t>, http</a:t>
            </a:r>
            <a:r>
              <a:rPr lang="en-US" sz="1500" dirty="0">
                <a:latin typeface="Calibri"/>
                <a:cs typeface="Calibri"/>
              </a:rPr>
              <a:t>://www.psyc.leeds.ac.uk/research/cogn/speech/tutorial/</a:t>
            </a:r>
          </a:p>
        </p:txBody>
      </p:sp>
      <p:pic>
        <p:nvPicPr>
          <p:cNvPr id="14340" name="Picture 4" descr="wa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277" y="2730152"/>
            <a:ext cx="10091228" cy="14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090871" y="2087934"/>
            <a:ext cx="72454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3200" dirty="0">
                <a:latin typeface="Calibri"/>
                <a:cs typeface="Calibri"/>
              </a:rPr>
              <a:t>   s       </a:t>
            </a:r>
            <a:r>
              <a:rPr lang="en-US" sz="3200" dirty="0" smtClean="0">
                <a:latin typeface="Calibri"/>
                <a:cs typeface="Calibri"/>
              </a:rPr>
              <a:t>   </a:t>
            </a:r>
            <a:r>
              <a:rPr lang="en-US" sz="3200" dirty="0">
                <a:latin typeface="Calibri"/>
                <a:cs typeface="Calibri"/>
              </a:rPr>
              <a:t>p    </a:t>
            </a:r>
            <a:r>
              <a:rPr lang="en-US" sz="3200" dirty="0" smtClean="0">
                <a:latin typeface="Calibri"/>
                <a:cs typeface="Calibri"/>
              </a:rPr>
              <a:t>     </a:t>
            </a:r>
            <a:r>
              <a:rPr lang="en-US" sz="3200" dirty="0" err="1">
                <a:latin typeface="Calibri"/>
                <a:cs typeface="Calibri"/>
              </a:rPr>
              <a:t>ee</a:t>
            </a:r>
            <a:r>
              <a:rPr lang="en-US" sz="3200" dirty="0">
                <a:latin typeface="Calibri"/>
                <a:cs typeface="Calibri"/>
              </a:rPr>
              <a:t>        </a:t>
            </a:r>
            <a:r>
              <a:rPr lang="en-US" sz="3200" dirty="0" smtClean="0">
                <a:latin typeface="Calibri"/>
                <a:cs typeface="Calibri"/>
              </a:rPr>
              <a:t>  </a:t>
            </a:r>
            <a:r>
              <a:rPr lang="en-US" sz="3200" dirty="0" err="1">
                <a:latin typeface="Calibri"/>
                <a:cs typeface="Calibri"/>
              </a:rPr>
              <a:t>ch</a:t>
            </a:r>
            <a:r>
              <a:rPr lang="en-US" sz="3200" dirty="0">
                <a:latin typeface="Calibri"/>
                <a:cs typeface="Calibri"/>
              </a:rPr>
              <a:t>         </a:t>
            </a:r>
            <a:r>
              <a:rPr lang="en-US" sz="3200" dirty="0" smtClean="0">
                <a:latin typeface="Calibri"/>
                <a:cs typeface="Calibri"/>
              </a:rPr>
              <a:t>l        </a:t>
            </a:r>
            <a:r>
              <a:rPr lang="en-US" sz="3200" dirty="0">
                <a:latin typeface="Calibri"/>
                <a:cs typeface="Calibri"/>
              </a:rPr>
              <a:t>a  </a:t>
            </a:r>
            <a:r>
              <a:rPr lang="en-US" sz="3200" dirty="0" smtClean="0">
                <a:latin typeface="Calibri"/>
                <a:cs typeface="Calibri"/>
              </a:rPr>
              <a:t>       </a:t>
            </a:r>
            <a:r>
              <a:rPr lang="en-US" sz="3200" dirty="0">
                <a:latin typeface="Calibri"/>
                <a:cs typeface="Calibri"/>
              </a:rPr>
              <a:t>b</a:t>
            </a:r>
          </a:p>
        </p:txBody>
      </p:sp>
      <p:pic>
        <p:nvPicPr>
          <p:cNvPr id="14343" name="Picture 7" descr="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7077" y="4869494"/>
            <a:ext cx="7709698" cy="95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552790" y="4963431"/>
            <a:ext cx="1184940" cy="64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en-US" dirty="0">
                <a:latin typeface="Calibri"/>
                <a:cs typeface="Calibri"/>
              </a:rPr>
              <a:t>“l” to “a”</a:t>
            </a:r>
          </a:p>
          <a:p>
            <a:pPr algn="r" eaLnBrk="0" hangingPunct="0"/>
            <a:r>
              <a:rPr lang="en-US" dirty="0">
                <a:latin typeface="Calibri"/>
                <a:cs typeface="Calibri"/>
              </a:rPr>
              <a:t>transition:</a:t>
            </a: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>
            <a:off x="3331992" y="4317840"/>
            <a:ext cx="4951429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8606340" y="4317840"/>
            <a:ext cx="2152795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4" grpId="0"/>
      <p:bldP spid="14345" grpId="0" animBg="1"/>
      <p:bldP spid="143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Recap: Reasoning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57150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Markov models</a:t>
            </a:r>
          </a:p>
          <a:p>
            <a:endParaRPr lang="en-US" sz="2800" dirty="0" smtClean="0">
              <a:latin typeface="Calibri"/>
              <a:cs typeface="Calibri"/>
            </a:endParaRPr>
          </a:p>
          <a:p>
            <a:endParaRPr lang="en-US" sz="2800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Hidden Markov models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5943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endParaRPr lang="en-US" baseline="-25000" dirty="0">
              <a:latin typeface="Calibri"/>
              <a:cs typeface="Calibri"/>
            </a:endParaRP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27432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7174" name="AutoShape 6"/>
          <p:cNvCxnSpPr>
            <a:cxnSpLocks noChangeShapeType="1"/>
            <a:stCxn id="7175" idx="6"/>
            <a:endCxn id="7173" idx="2"/>
          </p:cNvCxnSpPr>
          <p:nvPr/>
        </p:nvCxnSpPr>
        <p:spPr bwMode="auto">
          <a:xfrm>
            <a:off x="23764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18288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3657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7177" name="AutoShape 9"/>
          <p:cNvCxnSpPr>
            <a:cxnSpLocks noChangeShapeType="1"/>
            <a:stCxn id="7176" idx="6"/>
            <a:endCxn id="7179" idx="2"/>
          </p:cNvCxnSpPr>
          <p:nvPr/>
        </p:nvCxnSpPr>
        <p:spPr bwMode="auto">
          <a:xfrm>
            <a:off x="42052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178" name="AutoShape 10"/>
          <p:cNvCxnSpPr>
            <a:cxnSpLocks noChangeShapeType="1"/>
            <a:stCxn id="7173" idx="6"/>
            <a:endCxn id="7176" idx="2"/>
          </p:cNvCxnSpPr>
          <p:nvPr/>
        </p:nvCxnSpPr>
        <p:spPr bwMode="auto">
          <a:xfrm>
            <a:off x="32908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45720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7180" name="AutoShape 12"/>
          <p:cNvCxnSpPr>
            <a:cxnSpLocks noChangeShapeType="1"/>
            <a:stCxn id="7179" idx="6"/>
            <a:endCxn id="7172" idx="2"/>
          </p:cNvCxnSpPr>
          <p:nvPr/>
        </p:nvCxnSpPr>
        <p:spPr bwMode="auto">
          <a:xfrm>
            <a:off x="5105400" y="2552701"/>
            <a:ext cx="838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14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1" y="3200401"/>
            <a:ext cx="1714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1" y="3200401"/>
            <a:ext cx="10461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7996948" y="2376488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9444748" y="2376488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9" name="AutoShape 6"/>
          <p:cNvCxnSpPr>
            <a:cxnSpLocks noChangeShapeType="1"/>
            <a:stCxn id="27" idx="0"/>
            <a:endCxn id="28" idx="0"/>
          </p:cNvCxnSpPr>
          <p:nvPr/>
        </p:nvCxnSpPr>
        <p:spPr bwMode="auto">
          <a:xfrm rot="5400000" flipV="1">
            <a:off x="9024855" y="1639093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7"/>
          <p:cNvCxnSpPr>
            <a:cxnSpLocks noChangeShapeType="1"/>
            <a:stCxn id="28" idx="4"/>
            <a:endCxn id="27" idx="4"/>
          </p:cNvCxnSpPr>
          <p:nvPr/>
        </p:nvCxnSpPr>
        <p:spPr bwMode="auto">
          <a:xfrm rot="5400000">
            <a:off x="9024855" y="2277269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8"/>
          <p:cNvCxnSpPr>
            <a:cxnSpLocks noChangeShapeType="1"/>
            <a:stCxn id="28" idx="7"/>
            <a:endCxn id="28" idx="6"/>
          </p:cNvCxnSpPr>
          <p:nvPr/>
        </p:nvCxnSpPr>
        <p:spPr bwMode="auto">
          <a:xfrm rot="5400000" flipV="1">
            <a:off x="9901949" y="2514601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9"/>
          <p:cNvCxnSpPr>
            <a:cxnSpLocks noChangeShapeType="1"/>
            <a:stCxn id="27" idx="3"/>
            <a:endCxn id="27" idx="2"/>
          </p:cNvCxnSpPr>
          <p:nvPr/>
        </p:nvCxnSpPr>
        <p:spPr bwMode="auto">
          <a:xfrm rot="16200000" flipV="1">
            <a:off x="7919161" y="2744789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9992435" y="21478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554035" y="2895600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8773235" y="15382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773235" y="35194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7193" name="Oval 4"/>
          <p:cNvSpPr>
            <a:spLocks noChangeArrowheads="1"/>
          </p:cNvSpPr>
          <p:nvPr/>
        </p:nvSpPr>
        <p:spPr bwMode="auto">
          <a:xfrm>
            <a:off x="5562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9" name="AutoShape 5"/>
          <p:cNvCxnSpPr>
            <a:cxnSpLocks noChangeShapeType="1"/>
          </p:cNvCxnSpPr>
          <p:nvPr/>
        </p:nvCxnSpPr>
        <p:spPr bwMode="auto">
          <a:xfrm>
            <a:off x="6134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22098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1" name="AutoShape 7"/>
          <p:cNvCxnSpPr>
            <a:cxnSpLocks noChangeShapeType="1"/>
            <a:stCxn id="40" idx="4"/>
            <a:endCxn id="51" idx="0"/>
          </p:cNvCxnSpPr>
          <p:nvPr/>
        </p:nvCxnSpPr>
        <p:spPr bwMode="auto">
          <a:xfrm>
            <a:off x="24765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12954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3" name="AutoShape 9"/>
          <p:cNvCxnSpPr>
            <a:cxnSpLocks noChangeShapeType="1"/>
            <a:stCxn id="44" idx="6"/>
            <a:endCxn id="40" idx="2"/>
          </p:cNvCxnSpPr>
          <p:nvPr/>
        </p:nvCxnSpPr>
        <p:spPr bwMode="auto">
          <a:xfrm>
            <a:off x="18430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12954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5" name="AutoShape 11"/>
          <p:cNvCxnSpPr>
            <a:cxnSpLocks noChangeShapeType="1"/>
            <a:stCxn id="44" idx="4"/>
            <a:endCxn id="42" idx="0"/>
          </p:cNvCxnSpPr>
          <p:nvPr/>
        </p:nvCxnSpPr>
        <p:spPr bwMode="auto">
          <a:xfrm>
            <a:off x="1562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31242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47" name="AutoShape 13"/>
          <p:cNvCxnSpPr>
            <a:cxnSpLocks noChangeShapeType="1"/>
            <a:stCxn id="46" idx="6"/>
            <a:endCxn id="49" idx="2"/>
          </p:cNvCxnSpPr>
          <p:nvPr/>
        </p:nvCxnSpPr>
        <p:spPr bwMode="auto">
          <a:xfrm>
            <a:off x="36718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8" name="AutoShape 14"/>
          <p:cNvCxnSpPr>
            <a:cxnSpLocks noChangeShapeType="1"/>
            <a:stCxn id="40" idx="6"/>
            <a:endCxn id="46" idx="2"/>
          </p:cNvCxnSpPr>
          <p:nvPr/>
        </p:nvCxnSpPr>
        <p:spPr bwMode="auto">
          <a:xfrm>
            <a:off x="27574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9" name="Oval 15"/>
          <p:cNvSpPr>
            <a:spLocks noChangeArrowheads="1"/>
          </p:cNvSpPr>
          <p:nvPr/>
        </p:nvSpPr>
        <p:spPr bwMode="auto">
          <a:xfrm>
            <a:off x="4038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50" name="AutoShape 16"/>
          <p:cNvCxnSpPr>
            <a:cxnSpLocks noChangeShapeType="1"/>
            <a:stCxn id="49" idx="6"/>
            <a:endCxn id="7193" idx="2"/>
          </p:cNvCxnSpPr>
          <p:nvPr/>
        </p:nvCxnSpPr>
        <p:spPr bwMode="auto">
          <a:xfrm>
            <a:off x="4586289" y="50673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51" name="Oval 17"/>
          <p:cNvSpPr>
            <a:spLocks noChangeArrowheads="1"/>
          </p:cNvSpPr>
          <p:nvPr/>
        </p:nvSpPr>
        <p:spPr bwMode="auto">
          <a:xfrm>
            <a:off x="22098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52" name="Oval 18"/>
          <p:cNvSpPr>
            <a:spLocks noChangeArrowheads="1"/>
          </p:cNvSpPr>
          <p:nvPr/>
        </p:nvSpPr>
        <p:spPr bwMode="auto">
          <a:xfrm>
            <a:off x="31242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40386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7209" name="Oval 20"/>
          <p:cNvSpPr>
            <a:spLocks noChangeArrowheads="1"/>
          </p:cNvSpPr>
          <p:nvPr/>
        </p:nvSpPr>
        <p:spPr bwMode="auto">
          <a:xfrm>
            <a:off x="5562600" y="5867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55" name="AutoShape 21"/>
          <p:cNvCxnSpPr>
            <a:cxnSpLocks noChangeShapeType="1"/>
            <a:stCxn id="46" idx="4"/>
            <a:endCxn id="52" idx="0"/>
          </p:cNvCxnSpPr>
          <p:nvPr/>
        </p:nvCxnSpPr>
        <p:spPr bwMode="auto">
          <a:xfrm>
            <a:off x="33909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56" name="AutoShape 22"/>
          <p:cNvCxnSpPr>
            <a:cxnSpLocks noChangeShapeType="1"/>
            <a:stCxn id="49" idx="4"/>
            <a:endCxn id="53" idx="0"/>
          </p:cNvCxnSpPr>
          <p:nvPr/>
        </p:nvCxnSpPr>
        <p:spPr bwMode="auto">
          <a:xfrm>
            <a:off x="43053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5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1" y="4241800"/>
            <a:ext cx="12858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60123"/>
              </p:ext>
            </p:extLst>
          </p:nvPr>
        </p:nvGraphicFramePr>
        <p:xfrm>
          <a:off x="7467600" y="4775200"/>
          <a:ext cx="3276600" cy="1905000"/>
        </p:xfrm>
        <a:graphic>
          <a:graphicData uri="http://schemas.openxmlformats.org/drawingml/2006/table">
            <a:tbl>
              <a:tblPr/>
              <a:tblGrid>
                <a:gridCol w="1034716"/>
                <a:gridCol w="1556084"/>
                <a:gridCol w="685800"/>
              </a:tblGrid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39" name="TextBox 14"/>
          <p:cNvSpPr txBox="1">
            <a:spLocks noChangeArrowheads="1"/>
          </p:cNvSpPr>
          <p:nvPr/>
        </p:nvSpPr>
        <p:spPr bwMode="auto">
          <a:xfrm>
            <a:off x="7391400" y="1"/>
            <a:ext cx="4800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Ghostbusters Markov Model (L15D1)]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35" y="1332427"/>
            <a:ext cx="1066800" cy="9165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048000"/>
            <a:ext cx="1132765" cy="965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40" grpId="0" animBg="1"/>
      <p:bldP spid="42" grpId="0" animBg="1"/>
      <p:bldP spid="44" grpId="0" animBg="1"/>
      <p:bldP spid="46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Acoustic Feature Sequence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Time slices are translated into acoustic feature vectors (~39 real numbers per slice)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These are the observations E, now we need the hidden states X</a:t>
            </a:r>
          </a:p>
        </p:txBody>
      </p:sp>
      <p:pic>
        <p:nvPicPr>
          <p:cNvPr id="20484" name="Picture 4" descr="sp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1580" y="2752725"/>
            <a:ext cx="714375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 rot="-5488702">
            <a:off x="1726485" y="3121614"/>
            <a:ext cx="102603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frequency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69730" y="4784726"/>
            <a:ext cx="6858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……………………………………………..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12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13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14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15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16</a:t>
            </a:r>
            <a:r>
              <a:rPr lang="en-US" dirty="0">
                <a:latin typeface="Calibri"/>
                <a:cs typeface="Calibri"/>
              </a:rPr>
              <a:t>………..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7989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79513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81037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84085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82561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>
            <a:off x="7036930" y="4114800"/>
            <a:ext cx="8382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>
            <a:off x="7646530" y="4114800"/>
            <a:ext cx="5334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8332330" y="4114800"/>
            <a:ext cx="2286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>
            <a:off x="8027530" y="4114800"/>
            <a:ext cx="304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7341730" y="4114800"/>
            <a:ext cx="685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State Space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HMM Specification</a:t>
            </a:r>
          </a:p>
          <a:p>
            <a:pPr lvl="1"/>
            <a:r>
              <a:rPr lang="en-US" sz="2400" dirty="0" smtClean="0"/>
              <a:t>P(E|X) encodes which acoustic vectors are appropriate for each phoneme (each kind of sound)</a:t>
            </a:r>
          </a:p>
          <a:p>
            <a:pPr lvl="1"/>
            <a:r>
              <a:rPr lang="en-US" sz="2400" dirty="0" smtClean="0"/>
              <a:t>P(X|X’) encodes how sounds can be strung together 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State Space</a:t>
            </a:r>
          </a:p>
          <a:p>
            <a:pPr lvl="1"/>
            <a:r>
              <a:rPr lang="en-US" sz="2400" dirty="0" smtClean="0"/>
              <a:t>We will have one state for each sound in each word</a:t>
            </a:r>
          </a:p>
          <a:p>
            <a:pPr lvl="1"/>
            <a:r>
              <a:rPr lang="en-US" sz="2400" dirty="0" smtClean="0"/>
              <a:t>Mostly, states advance sound by sound</a:t>
            </a:r>
          </a:p>
          <a:p>
            <a:pPr lvl="1"/>
            <a:r>
              <a:rPr lang="en-US" sz="2400" dirty="0" smtClean="0"/>
              <a:t>Build a little state graph for each word and chain them together to form the state space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in a Word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2532" name="Picture 4" descr="ne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49" y="1849439"/>
            <a:ext cx="8705851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Transitions with a Bigram Model</a:t>
            </a:r>
          </a:p>
        </p:txBody>
      </p:sp>
      <p:pic>
        <p:nvPicPr>
          <p:cNvPr id="23556" name="Picture 4" descr="search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1" y="1347789"/>
            <a:ext cx="5245100" cy="512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9798396" y="6519445"/>
            <a:ext cx="2362566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Figure: Huang </a:t>
            </a:r>
            <a:r>
              <a:rPr lang="en-US" sz="1600" dirty="0">
                <a:latin typeface="Calibri"/>
                <a:cs typeface="Calibri"/>
              </a:rPr>
              <a:t>et </a:t>
            </a:r>
            <a:r>
              <a:rPr lang="en-US" sz="1600" dirty="0" smtClean="0">
                <a:latin typeface="Calibri"/>
                <a:cs typeface="Calibri"/>
              </a:rPr>
              <a:t>al, p. 618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48600" y="1651001"/>
            <a:ext cx="2895600" cy="2308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198015222 the first</a:t>
            </a:r>
          </a:p>
          <a:p>
            <a:r>
              <a:rPr lang="en-US" dirty="0">
                <a:latin typeface="Calibri"/>
                <a:cs typeface="Calibri"/>
              </a:rPr>
              <a:t>194623024 the same</a:t>
            </a:r>
          </a:p>
          <a:p>
            <a:r>
              <a:rPr lang="en-US" dirty="0">
                <a:latin typeface="Calibri"/>
                <a:cs typeface="Calibri"/>
              </a:rPr>
              <a:t>168504105 the following</a:t>
            </a:r>
          </a:p>
          <a:p>
            <a:r>
              <a:rPr lang="en-US" dirty="0">
                <a:latin typeface="Calibri"/>
                <a:cs typeface="Calibri"/>
              </a:rPr>
              <a:t>158562063 the world</a:t>
            </a:r>
          </a:p>
          <a:p>
            <a:r>
              <a:rPr lang="en-US" dirty="0">
                <a:latin typeface="Calibri"/>
                <a:cs typeface="Calibri"/>
              </a:rPr>
              <a:t>…</a:t>
            </a:r>
          </a:p>
          <a:p>
            <a:r>
              <a:rPr lang="en-US" dirty="0">
                <a:latin typeface="Calibri"/>
                <a:cs typeface="Calibri"/>
              </a:rPr>
              <a:t>14112454 the door</a:t>
            </a:r>
          </a:p>
          <a:p>
            <a:r>
              <a:rPr lang="en-US" dirty="0" smtClean="0">
                <a:latin typeface="Calibri"/>
                <a:cs typeface="Calibri"/>
              </a:rPr>
              <a:t>-----------------------------------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23135851162 the *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4546600"/>
            <a:ext cx="309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 rot="-5400000">
            <a:off x="6623844" y="2571235"/>
            <a:ext cx="1905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Training Counts</a:t>
            </a: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18600" y="5537200"/>
            <a:ext cx="9652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Decoding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404600" cy="4729164"/>
          </a:xfrm>
        </p:spPr>
        <p:txBody>
          <a:bodyPr/>
          <a:lstStyle/>
          <a:p>
            <a:r>
              <a:rPr lang="en-US" sz="2400" dirty="0" smtClean="0"/>
              <a:t>Finding the words given the acoustics is an HMM inference problem</a:t>
            </a:r>
          </a:p>
          <a:p>
            <a:r>
              <a:rPr lang="en-US" sz="2400" dirty="0" smtClean="0"/>
              <a:t>Which state sequence x</a:t>
            </a:r>
            <a:r>
              <a:rPr lang="en-US" sz="2400" baseline="-25000" dirty="0" smtClean="0"/>
              <a:t>1:T</a:t>
            </a:r>
            <a:r>
              <a:rPr lang="en-US" sz="2400" dirty="0" smtClean="0"/>
              <a:t> is most likely given the evidence e</a:t>
            </a:r>
            <a:r>
              <a:rPr lang="en-US" sz="2400" baseline="-25000" dirty="0" smtClean="0"/>
              <a:t>1:T</a:t>
            </a:r>
            <a:r>
              <a:rPr lang="en-US" sz="2400" dirty="0" smtClean="0"/>
              <a:t>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From the sequence x, we can simply read off the words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667000"/>
            <a:ext cx="4083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705100"/>
            <a:ext cx="3436939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4437" y="4191000"/>
            <a:ext cx="6107288" cy="23906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3733800" y="2895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3733800" y="1828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9" name="AutoShape 6"/>
          <p:cNvCxnSpPr>
            <a:cxnSpLocks noChangeShapeType="1"/>
            <a:stCxn id="18" idx="4"/>
            <a:endCxn id="17" idx="0"/>
          </p:cNvCxnSpPr>
          <p:nvPr/>
        </p:nvCxnSpPr>
        <p:spPr bwMode="auto">
          <a:xfrm>
            <a:off x="4000500" y="2376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4419600"/>
            <a:ext cx="15097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10668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39"/>
          <p:cNvCxnSpPr>
            <a:cxnSpLocks noChangeShapeType="1"/>
            <a:stCxn id="23" idx="6"/>
            <a:endCxn id="21" idx="2"/>
          </p:cNvCxnSpPr>
          <p:nvPr/>
        </p:nvCxnSpPr>
        <p:spPr bwMode="auto">
          <a:xfrm>
            <a:off x="103012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97536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pic>
        <p:nvPicPr>
          <p:cNvPr id="24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4419600"/>
            <a:ext cx="1046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81600"/>
            <a:ext cx="3027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6088063"/>
            <a:ext cx="18573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5638800"/>
            <a:ext cx="14970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7" y="51435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5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5748338"/>
            <a:ext cx="2205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76400"/>
            <a:ext cx="2316609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61"/>
          <a:stretch/>
        </p:blipFill>
        <p:spPr>
          <a:xfrm>
            <a:off x="1752600" y="1732947"/>
            <a:ext cx="977590" cy="20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73914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39"/>
          <p:cNvCxnSpPr>
            <a:cxnSpLocks noChangeShapeType="1"/>
            <a:stCxn id="23" idx="6"/>
            <a:endCxn id="21" idx="2"/>
          </p:cNvCxnSpPr>
          <p:nvPr/>
        </p:nvCxnSpPr>
        <p:spPr bwMode="auto">
          <a:xfrm>
            <a:off x="70246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6477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pic>
        <p:nvPicPr>
          <p:cNvPr id="24" name="Picture 4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4419600"/>
            <a:ext cx="1046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7" y="51435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748338"/>
            <a:ext cx="2205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231660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Passage of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Assume we have current belief P(X | evidence to date)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Then, after one time step passes: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Basic idea: beliefs get </a:t>
            </a: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sz="2400" dirty="0">
                <a:latin typeface="Calibri"/>
                <a:cs typeface="Calibri"/>
              </a:rPr>
              <a:t>pushed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sz="2400" dirty="0">
                <a:latin typeface="Calibri"/>
                <a:cs typeface="Calibri"/>
              </a:rPr>
              <a:t> through the transitions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With the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B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notation, we have to be careful about what time step t the belief is about, and what evidence it includes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8991600" y="1585118"/>
            <a:ext cx="1901825" cy="700088"/>
            <a:chOff x="7848600" y="2362200"/>
            <a:chExt cx="758825" cy="279400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8327858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" name="AutoShape 14"/>
            <p:cNvCxnSpPr>
              <a:cxnSpLocks noChangeShapeType="1"/>
              <a:stCxn id="11" idx="6"/>
              <a:endCxn id="9" idx="2"/>
            </p:cNvCxnSpPr>
            <p:nvPr/>
          </p:nvCxnSpPr>
          <p:spPr bwMode="auto">
            <a:xfrm>
              <a:off x="8135656" y="2501900"/>
              <a:ext cx="18471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848600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416300"/>
            <a:ext cx="2870200" cy="68135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1"/>
            <a:ext cx="3962400" cy="650908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5029200"/>
            <a:ext cx="3460750" cy="6607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848600" y="4191000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cs typeface="Calibri"/>
              </a:rPr>
              <a:t>Or compactly: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76800"/>
            <a:ext cx="3657600" cy="610873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3422650"/>
            <a:ext cx="2010032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2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Passage of Time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052380"/>
              </p:ext>
            </p:extLst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611516"/>
              </p:ext>
            </p:extLst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57531"/>
              </p:ext>
            </p:extLst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(Transition model: ghosts usually go clockwise)</a:t>
            </a:r>
          </a:p>
        </p:txBody>
      </p:sp>
    </p:spTree>
    <p:extLst>
      <p:ext uri="{BB962C8B-B14F-4D97-AF65-F5344CB8AC3E}">
        <p14:creationId xmlns:p14="http://schemas.microsoft.com/office/powerpoint/2010/main" val="31474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6629400" y="2895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6629400" y="1828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9" name="AutoShape 6"/>
          <p:cNvCxnSpPr>
            <a:cxnSpLocks noChangeShapeType="1"/>
            <a:stCxn id="18" idx="4"/>
            <a:endCxn id="17" idx="0"/>
          </p:cNvCxnSpPr>
          <p:nvPr/>
        </p:nvCxnSpPr>
        <p:spPr bwMode="auto">
          <a:xfrm>
            <a:off x="6896100" y="2376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419600"/>
            <a:ext cx="15097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81600"/>
            <a:ext cx="3027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6088063"/>
            <a:ext cx="18573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5638800"/>
            <a:ext cx="14970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61"/>
          <a:stretch/>
        </p:blipFill>
        <p:spPr>
          <a:xfrm>
            <a:off x="4746548" y="1676400"/>
            <a:ext cx="977590" cy="20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9069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Assume we have current belief P(X | previous evidence):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Then, after evidence comes in: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Or, compactly: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144000" y="1143000"/>
            <a:ext cx="588962" cy="1766890"/>
            <a:chOff x="8173954" y="2209800"/>
            <a:chExt cx="284246" cy="852487"/>
          </a:xfrm>
        </p:grpSpPr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8173954" y="2778125"/>
              <a:ext cx="284246" cy="284162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8173954" y="2209800"/>
              <a:ext cx="284246" cy="2841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23"/>
            <p:cNvCxnSpPr>
              <a:cxnSpLocks noChangeShapeType="1"/>
              <a:stCxn id="10" idx="4"/>
              <a:endCxn id="9" idx="0"/>
            </p:cNvCxnSpPr>
            <p:nvPr/>
          </p:nvCxnSpPr>
          <p:spPr bwMode="auto">
            <a:xfrm>
              <a:off x="8316077" y="2501574"/>
              <a:ext cx="0" cy="2689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219200"/>
            <a:ext cx="2209799" cy="202050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3625850" cy="36729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2529703" cy="34925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4464050" cy="347726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3733800" cy="39406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4153243" cy="3492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3400"/>
            <a:ext cx="4800600" cy="34965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172200"/>
            <a:ext cx="5029200" cy="350293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772400" y="5410200"/>
            <a:ext cx="4572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1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 = \sum_{x_1} P(x_1, 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05"/>
  <p:tag name="PICTUREFILESIZE" val="126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sum_{x_1} P(x_1) P(x_2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96"/>
  <p:tag name="PICTUREFILESIZE" val="1277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1"/>
  <p:tag name="ORIGWIDTH" val="61"/>
  <p:tag name="PICTUREFILESIZE" val="40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 = \sum_{x_1} P(x_1, 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05"/>
  <p:tag name="PICTUREFILESIZE" val="1269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sum_{x_1} P(x_1) P(x_2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96"/>
  <p:tag name="PICTUREFILESIZE" val="127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0"/>
  <p:tag name="ORIGWIDTH" val="88"/>
  <p:tag name="PICTUREFILESIZE" val="48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 = P(x_1, e_1) / P(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69"/>
  <p:tag name="PICTUREFILESIZE" val="117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x_1) P(e_1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65"/>
  <p:tag name="PICTUREFILESIZE" val="81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 \propto_{X_1} P(x_1,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33"/>
  <p:tag name="PICTUREFILESIZE" val="72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Orange}{P(e| X)} \textcolor{OliveGreen}{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99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X_1)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7"/>
  <p:tag name="PICTUREFILESIZE" val="1104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1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OliveGreen}{P(X_2 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2\ | \ E_1 = \textit{umb}, E_2 = \textit{umb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8"/>
  <p:tag name="PICTUREFILESIZE" val="39196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 \textcolor{OliveGreen}{P(x_t | e_{1:t-1} )} = \sum_{x_{t-1}} \textcolor{BrickRed}{P( x_{t-1} | e_{1:t-1} )} \cdot \textcolor{black}{P( x_t | x_{t-1} )}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0"/>
  <p:tag name="PICTUREFILESIZE" val="127876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\textcolor{BrickRed}{P(x_t | e_{1:t} )} \propto \textcolor{OliveGreen}{P(x_t | e_{1:t-1})} \cdot \textcolor{black}{P(e_t | x_t )} 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0"/>
  <p:tag name="PICTUREFILESIZE" val="4585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BrickRed}{P(e| X) 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85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argmax_{x_{1:t}} P(x_{1:t} | e_{1:t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182"/>
  <p:tag name="ORIGWIDTH" val="187"/>
  <p:tag name="PICTUREFILESIZE" val="1203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{t-1} \rightarrow x_{t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352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P(x_{t} | x_{t-1}) P(e_t | x_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7"/>
  <p:tag name="PICTUREFILESIZE" val="102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max_{x_{t-1}} P(x_t | x_{t-1}) \textcolor{BrickRed}{m_{t-1}[x_{t-1}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7"/>
  <p:tag name="PICTUREFILESIZE" val="2965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f_t[x_t]} = P(x_{t},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5"/>
  <p:tag name="PICTUREFILESIZE" val="135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m_t[x_t]} = \max_{x_{1:t-1}} P(x_{1: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4"/>
  <p:tag name="PICTUREFILESIZE" val="255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= P(e_t | x_t) \sum_{x_{t-1}} P(x_t | x_{t-1}) \textcolor{BrickRed}{f_{t-1}[x_{t-1}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3211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hat{P}(\mbox{door} | \mbox{the}) = \frac{14112454}{23135851162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769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0006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8"/>
  <p:tag name="PICTUREFILESIZE" val="130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0"/>
  <p:tag name="ORIGWIDTH" val="88"/>
  <p:tag name="PICTUREFILESIZE" val="483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x^*_{1:T} = \argmax_{x_{1:T}} P(x_{1:T} |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530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argmax_{x_{1:T}} P(x_{1:T} 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9"/>
  <p:tag name="PICTUREFILESIZE" val="127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1"/>
  <p:tag name="ORIGWIDTH" val="61"/>
  <p:tag name="PICTUREFILESIZE" val="405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 = P(x_1, e_1) / P(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69"/>
  <p:tag name="PICTUREFILESIZE" val="117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x_1) P(e_1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65"/>
  <p:tag name="PICTUREFILESIZE" val="81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 \propto_{X_1} P(x_1,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33"/>
  <p:tag name="PICTUREFILESIZE" val="727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68111</TotalTime>
  <Words>1759</Words>
  <Application>Microsoft Macintosh PowerPoint</Application>
  <PresentationFormat>Widescreen</PresentationFormat>
  <Paragraphs>450</Paragraphs>
  <Slides>34</Slides>
  <Notes>5</Notes>
  <HiddenSlides>1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ＭＳ Ｐゴシック</vt:lpstr>
      <vt:lpstr>Wingdings</vt:lpstr>
      <vt:lpstr>Arial</vt:lpstr>
      <vt:lpstr>dan-berkeley-nlp-v1</vt:lpstr>
      <vt:lpstr>Photo Editor Photo</vt:lpstr>
      <vt:lpstr>Videoclip</vt:lpstr>
      <vt:lpstr>CS 317: Artificial Intelligence </vt:lpstr>
      <vt:lpstr>Today</vt:lpstr>
      <vt:lpstr>Recap: Reasoning Over Time</vt:lpstr>
      <vt:lpstr>Inference: Base Cases</vt:lpstr>
      <vt:lpstr>Inference: Base Cases</vt:lpstr>
      <vt:lpstr>Passage of Time</vt:lpstr>
      <vt:lpstr>Example: Passage of Time</vt:lpstr>
      <vt:lpstr>Inference: Base Cases</vt:lpstr>
      <vt:lpstr>Observation</vt:lpstr>
      <vt:lpstr>Example: Observation</vt:lpstr>
      <vt:lpstr>Filtering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More Demos!</vt:lpstr>
      <vt:lpstr>Robot Localization</vt:lpstr>
      <vt:lpstr>Particle Filter Localization (Sonar)</vt:lpstr>
      <vt:lpstr>Particle Filter Localization (Laser)</vt:lpstr>
      <vt:lpstr>Most Likely Explanation</vt:lpstr>
      <vt:lpstr>HMMs: MLE Queries</vt:lpstr>
      <vt:lpstr>State Trellis</vt:lpstr>
      <vt:lpstr>Forward / Viterbi Algorithms</vt:lpstr>
      <vt:lpstr>Speech Recognition</vt:lpstr>
      <vt:lpstr>Digitizing Speech</vt:lpstr>
      <vt:lpstr>Speech in an Hour</vt:lpstr>
      <vt:lpstr>Acoustic Feature Sequence</vt:lpstr>
      <vt:lpstr>Speech State Space</vt:lpstr>
      <vt:lpstr>States in a Word</vt:lpstr>
      <vt:lpstr>Transitions with a Bigram Model</vt:lpstr>
      <vt:lpstr>Decoding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Microsoft Office User</cp:lastModifiedBy>
  <cp:revision>4071</cp:revision>
  <cp:lastPrinted>2014-03-13T16:53:01Z</cp:lastPrinted>
  <dcterms:created xsi:type="dcterms:W3CDTF">2004-08-27T04:16:05Z</dcterms:created>
  <dcterms:modified xsi:type="dcterms:W3CDTF">2020-11-22T03:40:14Z</dcterms:modified>
</cp:coreProperties>
</file>